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57" r:id="rId5"/>
    <p:sldId id="258" r:id="rId6"/>
    <p:sldId id="263" r:id="rId7"/>
    <p:sldId id="265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FF"/>
    <a:srgbClr val="FFCCCC"/>
    <a:srgbClr val="99FF66"/>
    <a:srgbClr val="FFCC66"/>
    <a:srgbClr val="FF9999"/>
    <a:srgbClr val="66FF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58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49121517714947E-2"/>
          <c:y val="0.17499370800961406"/>
          <c:w val="0.93830175696457008"/>
          <c:h val="0.63111765359404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3.561892860827285E-3"/>
                  <c:y val="0.26658794192121021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10минут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96136515572663E-2"/>
                  <c:y val="-0.12984605373328095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 dirty="0"/>
                      <a:t>в </a:t>
                    </a:r>
                    <a:r>
                      <a:rPr lang="ru-RU" dirty="0" smtClean="0"/>
                      <a:t>2 </a:t>
                    </a:r>
                    <a:r>
                      <a:rPr lang="ru-RU" dirty="0"/>
                      <a:t>раза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1DB-4AB5-88BF-39FA7DB32FD5}"/>
                </c:ext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25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9203200"/>
        <c:axId val="299225472"/>
      </c:barChart>
      <c:catAx>
        <c:axId val="29920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99225472"/>
        <c:crosses val="autoZero"/>
        <c:auto val="1"/>
        <c:lblAlgn val="ctr"/>
        <c:lblOffset val="100"/>
        <c:noMultiLvlLbl val="0"/>
      </c:catAx>
      <c:valAx>
        <c:axId val="29922547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99203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n w="6350">
            <a:solidFill>
              <a:prstClr val="black"/>
            </a:solidFill>
          </a:ln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BB2EDB4-08BF-49DB-9282-C363CE23E3D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800" smtClean="0"/>
            <a:t>Региональный уровень</a:t>
          </a:r>
        </a:p>
        <a:p>
          <a:r>
            <a:rPr lang="ru-RU" sz="1800" smtClean="0"/>
            <a:t>не выявлены</a:t>
          </a:r>
          <a:endParaRPr lang="ru-RU" sz="1800" dirty="0"/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/>
        </a:p>
      </dgm:t>
    </dgm:pt>
    <dgm:pt modelId="{F014B99B-BC0F-4D51-AA35-03139CBC5BDF}">
      <dgm:prSet phldrT="[Текст]" custT="1"/>
      <dgm:spPr>
        <a:solidFill>
          <a:srgbClr val="FF66FF"/>
        </a:solidFill>
      </dgm:spPr>
      <dgm:t>
        <a:bodyPr/>
        <a:lstStyle/>
        <a:p>
          <a:endParaRPr lang="ru-RU" sz="1900" dirty="0" smtClean="0"/>
        </a:p>
        <a:p>
          <a:endParaRPr lang="ru-RU" altLang="ru-RU" sz="1900" dirty="0" smtClean="0"/>
        </a:p>
        <a:p>
          <a:endParaRPr lang="ru-RU" altLang="ru-RU" sz="1900" dirty="0" smtClean="0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/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/>
        </a:p>
      </dgm:t>
    </dgm:pt>
    <dgm:pt modelId="{D370369D-3896-4D3E-83AE-D5C066698541}">
      <dgm:prSet phldrT="[Текст]" custT="1"/>
      <dgm:spPr>
        <a:solidFill>
          <a:srgbClr val="92D050"/>
        </a:solidFill>
      </dgm:spPr>
      <dgm:t>
        <a:bodyPr/>
        <a:lstStyle/>
        <a:p>
          <a:endParaRPr lang="ru-RU" sz="3200" dirty="0" smtClean="0"/>
        </a:p>
        <a:p>
          <a:endParaRPr lang="ru-RU" sz="3200" dirty="0" smtClean="0"/>
        </a:p>
        <a:p>
          <a:r>
            <a:rPr lang="ru-RU" sz="2000" dirty="0" smtClean="0"/>
            <a:t>УРОВЕНЬ ДОУ</a:t>
          </a:r>
        </a:p>
      </dgm:t>
    </dgm:pt>
    <dgm:pt modelId="{7EE547FA-515B-47B4-83CD-305883C5C9B7}" type="parTrans" cxnId="{F9F6DF8F-2FBB-41F3-879F-A5B4EAC2F0D1}">
      <dgm:prSet/>
      <dgm:spPr/>
      <dgm:t>
        <a:bodyPr/>
        <a:lstStyle/>
        <a:p>
          <a:endParaRPr lang="ru-RU"/>
        </a:p>
      </dgm:t>
    </dgm:pt>
    <dgm:pt modelId="{7E5C7439-938A-4C14-9E32-1D35E9D98D30}" type="sibTrans" cxnId="{F9F6DF8F-2FBB-41F3-879F-A5B4EAC2F0D1}">
      <dgm:prSet/>
      <dgm:spPr/>
      <dgm:t>
        <a:bodyPr/>
        <a:lstStyle/>
        <a:p>
          <a:endParaRPr lang="ru-RU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CD29B-7638-4228-AB91-3AA70C022B3A}" type="pres">
      <dgm:prSet presAssocID="{D370369D-3896-4D3E-83AE-D5C066698541}" presName="Name8" presStyleCnt="0"/>
      <dgm:spPr/>
    </dgm:pt>
    <dgm:pt modelId="{04A39C0D-1562-4567-9C0D-C4F04391F985}" type="pres">
      <dgm:prSet presAssocID="{D370369D-3896-4D3E-83AE-D5C06669854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15625-923F-4901-85CE-2F3BC3DF6D9A}" type="pres">
      <dgm:prSet presAssocID="{D370369D-3896-4D3E-83AE-D5C0666985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67E834-5B02-49B7-993B-04B9934D7BA3}" type="presOf" srcId="{D370369D-3896-4D3E-83AE-D5C066698541}" destId="{04A39C0D-1562-4567-9C0D-C4F04391F985}" srcOrd="0" destOrd="0" presId="urn:microsoft.com/office/officeart/2005/8/layout/pyramid1"/>
    <dgm:cxn modelId="{C51B8B53-B7A6-41B0-B6AF-919FC1442469}" type="presOf" srcId="{D370369D-3896-4D3E-83AE-D5C066698541}" destId="{BDA15625-923F-4901-85CE-2F3BC3DF6D9A}" srcOrd="1" destOrd="0" presId="urn:microsoft.com/office/officeart/2005/8/layout/pyramid1"/>
    <dgm:cxn modelId="{063D6EF1-2689-49C4-95CA-FC394EA126FA}" type="presOf" srcId="{F014B99B-BC0F-4D51-AA35-03139CBC5BDF}" destId="{158BBE6D-1C8E-4142-827F-B1B32D20364B}" srcOrd="1" destOrd="0" presId="urn:microsoft.com/office/officeart/2005/8/layout/pyramid1"/>
    <dgm:cxn modelId="{9E659AA5-3C2D-4ECB-A061-01FF05F8A55A}" type="presOf" srcId="{F014B99B-BC0F-4D51-AA35-03139CBC5BDF}" destId="{47753778-DDCD-4F66-8671-0963E55AC1AB}" srcOrd="0" destOrd="0" presId="urn:microsoft.com/office/officeart/2005/8/layout/pyramid1"/>
    <dgm:cxn modelId="{F9F6DF8F-2FBB-41F3-879F-A5B4EAC2F0D1}" srcId="{C055D918-0D48-44D3-9287-CAE1B93EB64A}" destId="{D370369D-3896-4D3E-83AE-D5C066698541}" srcOrd="2" destOrd="0" parTransId="{7EE547FA-515B-47B4-83CD-305883C5C9B7}" sibTransId="{7E5C7439-938A-4C14-9E32-1D35E9D98D30}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AB27B57E-8B0C-43AF-AEDE-60631D533FA1}" type="presOf" srcId="{CBB2EDB4-08BF-49DB-9282-C363CE23E3D0}" destId="{8064A9E2-4365-4891-A563-4210D9FE6047}" srcOrd="1" destOrd="0" presId="urn:microsoft.com/office/officeart/2005/8/layout/pyramid1"/>
    <dgm:cxn modelId="{B017821B-F649-4C36-B0BC-8F9674CFDEF7}" type="presOf" srcId="{CBB2EDB4-08BF-49DB-9282-C363CE23E3D0}" destId="{7099C5AD-A666-455F-9144-31509FAE35FB}" srcOrd="0" destOrd="0" presId="urn:microsoft.com/office/officeart/2005/8/layout/pyramid1"/>
    <dgm:cxn modelId="{FB7C4841-30EF-49CD-8714-B9BD05C59E43}" type="presOf" srcId="{C055D918-0D48-44D3-9287-CAE1B93EB64A}" destId="{8C222443-D6D5-437E-8A06-7845FF64044F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0EC8C296-363D-4210-9857-16F25EBC52FB}" type="presParOf" srcId="{8C222443-D6D5-437E-8A06-7845FF64044F}" destId="{8E592AC7-B094-488F-86DE-8B46AA43A5F7}" srcOrd="0" destOrd="0" presId="urn:microsoft.com/office/officeart/2005/8/layout/pyramid1"/>
    <dgm:cxn modelId="{DEF01C90-B358-4829-B102-EE128336B489}" type="presParOf" srcId="{8E592AC7-B094-488F-86DE-8B46AA43A5F7}" destId="{47753778-DDCD-4F66-8671-0963E55AC1AB}" srcOrd="0" destOrd="0" presId="urn:microsoft.com/office/officeart/2005/8/layout/pyramid1"/>
    <dgm:cxn modelId="{332A2443-278C-4581-AD0F-FC47D2345A71}" type="presParOf" srcId="{8E592AC7-B094-488F-86DE-8B46AA43A5F7}" destId="{158BBE6D-1C8E-4142-827F-B1B32D20364B}" srcOrd="1" destOrd="0" presId="urn:microsoft.com/office/officeart/2005/8/layout/pyramid1"/>
    <dgm:cxn modelId="{6E2A5CF7-F93B-464D-AE45-DC2B5E5425AC}" type="presParOf" srcId="{8C222443-D6D5-437E-8A06-7845FF64044F}" destId="{08609C55-E487-4600-AFD0-8994D3888F22}" srcOrd="1" destOrd="0" presId="urn:microsoft.com/office/officeart/2005/8/layout/pyramid1"/>
    <dgm:cxn modelId="{9ABCADCB-A0B6-4B8F-A90A-FBB96840FB47}" type="presParOf" srcId="{08609C55-E487-4600-AFD0-8994D3888F22}" destId="{7099C5AD-A666-455F-9144-31509FAE35FB}" srcOrd="0" destOrd="0" presId="urn:microsoft.com/office/officeart/2005/8/layout/pyramid1"/>
    <dgm:cxn modelId="{DADE1C36-D350-4E75-9180-A801BAF51E94}" type="presParOf" srcId="{08609C55-E487-4600-AFD0-8994D3888F22}" destId="{8064A9E2-4365-4891-A563-4210D9FE6047}" srcOrd="1" destOrd="0" presId="urn:microsoft.com/office/officeart/2005/8/layout/pyramid1"/>
    <dgm:cxn modelId="{DDCB64EF-F473-4A1E-9490-B3176BD1AFC8}" type="presParOf" srcId="{8C222443-D6D5-437E-8A06-7845FF64044F}" destId="{6ABCD29B-7638-4228-AB91-3AA70C022B3A}" srcOrd="2" destOrd="0" presId="urn:microsoft.com/office/officeart/2005/8/layout/pyramid1"/>
    <dgm:cxn modelId="{88BE4A5A-7F99-4178-93E2-3E9C6B3A0A6F}" type="presParOf" srcId="{6ABCD29B-7638-4228-AB91-3AA70C022B3A}" destId="{04A39C0D-1562-4567-9C0D-C4F04391F985}" srcOrd="0" destOrd="0" presId="urn:microsoft.com/office/officeart/2005/8/layout/pyramid1"/>
    <dgm:cxn modelId="{035A024C-B7B5-4E6B-B39B-02B37842F2AD}" type="presParOf" srcId="{6ABCD29B-7638-4228-AB91-3AA70C022B3A}" destId="{BDA15625-923F-4901-85CE-2F3BC3DF6D9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752194" y="0"/>
          <a:ext cx="1752194" cy="1822069"/>
        </a:xfrm>
        <a:prstGeom prst="trapezoid">
          <a:avLst>
            <a:gd name="adj" fmla="val 50000"/>
          </a:avLst>
        </a:prstGeom>
        <a:solidFill>
          <a:srgbClr val="FF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1900" kern="1200" dirty="0" smtClean="0"/>
        </a:p>
      </dsp:txBody>
      <dsp:txXfrm>
        <a:off x="1752194" y="0"/>
        <a:ext cx="1752194" cy="1822069"/>
      </dsp:txXfrm>
    </dsp:sp>
    <dsp:sp modelId="{7099C5AD-A666-455F-9144-31509FAE35FB}">
      <dsp:nvSpPr>
        <dsp:cNvPr id="0" name=""/>
        <dsp:cNvSpPr/>
      </dsp:nvSpPr>
      <dsp:spPr>
        <a:xfrm>
          <a:off x="876097" y="1822069"/>
          <a:ext cx="3504388" cy="1822069"/>
        </a:xfrm>
        <a:prstGeom prst="trapezoid">
          <a:avLst>
            <a:gd name="adj" fmla="val 48083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Региональный уровень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не выявлены</a:t>
          </a:r>
          <a:endParaRPr lang="ru-RU" sz="1800" kern="1200" dirty="0"/>
        </a:p>
      </dsp:txBody>
      <dsp:txXfrm>
        <a:off x="1489365" y="1822069"/>
        <a:ext cx="2277852" cy="1822069"/>
      </dsp:txXfrm>
    </dsp:sp>
    <dsp:sp modelId="{04A39C0D-1562-4567-9C0D-C4F04391F985}">
      <dsp:nvSpPr>
        <dsp:cNvPr id="0" name=""/>
        <dsp:cNvSpPr/>
      </dsp:nvSpPr>
      <dsp:spPr>
        <a:xfrm>
          <a:off x="0" y="3644138"/>
          <a:ext cx="5256583" cy="1822069"/>
        </a:xfrm>
        <a:prstGeom prst="trapezoid">
          <a:avLst>
            <a:gd name="adj" fmla="val 48083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УРОВЕНЬ ДОУ</a:t>
          </a:r>
        </a:p>
      </dsp:txBody>
      <dsp:txXfrm>
        <a:off x="919902" y="3644138"/>
        <a:ext cx="3416778" cy="1822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0.37869</cdr:x>
      <cdr:y>0.26926</cdr:y>
    </cdr:from>
    <cdr:to>
      <cdr:x>0.72769</cdr:x>
      <cdr:y>0.27406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H="1" flipV="1">
          <a:off x="2208753" y="609719"/>
          <a:ext cx="2035628" cy="1088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2">
              <a:lumMod val="75000"/>
            </a:schemeClr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0.71645</cdr:x>
      <cdr:y>0.2813</cdr:y>
    </cdr:from>
    <cdr:to>
      <cdr:x>0.74262</cdr:x>
      <cdr:y>0.50961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4178783" y="637001"/>
          <a:ext cx="152683" cy="51700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0.67151</cdr:x>
      <cdr:y>0.61195</cdr:y>
    </cdr:from>
    <cdr:to>
      <cdr:x>0.80475</cdr:x>
      <cdr:y>0.73965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08512" y="1512168"/>
          <a:ext cx="914400" cy="315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5 минут</a:t>
          </a:r>
          <a:endParaRPr lang="ru-RU" sz="16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C369-559F-4740-BB6F-1FA24675F41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D8A-A65E-475A-82F3-C49AA7DAD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8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C369-559F-4740-BB6F-1FA24675F41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D8A-A65E-475A-82F3-C49AA7DAD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77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C369-559F-4740-BB6F-1FA24675F41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D8A-A65E-475A-82F3-C49AA7DAD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29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C369-559F-4740-BB6F-1FA24675F41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D8A-A65E-475A-82F3-C49AA7DAD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C369-559F-4740-BB6F-1FA24675F41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D8A-A65E-475A-82F3-C49AA7DAD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1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C369-559F-4740-BB6F-1FA24675F41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D8A-A65E-475A-82F3-C49AA7DAD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5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C369-559F-4740-BB6F-1FA24675F41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D8A-A65E-475A-82F3-C49AA7DAD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4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C369-559F-4740-BB6F-1FA24675F41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D8A-A65E-475A-82F3-C49AA7DAD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6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C369-559F-4740-BB6F-1FA24675F41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D8A-A65E-475A-82F3-C49AA7DAD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0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C369-559F-4740-BB6F-1FA24675F41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D8A-A65E-475A-82F3-C49AA7DAD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23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C369-559F-4740-BB6F-1FA24675F41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AD8A-A65E-475A-82F3-C49AA7DAD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2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8C369-559F-4740-BB6F-1FA24675F41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AD8A-A65E-475A-82F3-C49AA7DAD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0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22402"/>
            <a:ext cx="5760640" cy="1470025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Муниципальное бюджетное дошкольное образовательное учреждение "Детский сад № 53» Ленинск-Кузнецкий ГО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0096" y="2276872"/>
            <a:ext cx="6400800" cy="1752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«Оптимизация временных затрат подготовки детей старшей группы  к продуктивным видам деятельности посредством доски задач»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Picture 2" descr="Coat of arms of Kemerovo Oblast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46" y="426682"/>
            <a:ext cx="1015950" cy="13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4"/>
          <p:cNvSpPr txBox="1">
            <a:spLocks/>
          </p:cNvSpPr>
          <p:nvPr/>
        </p:nvSpPr>
        <p:spPr>
          <a:xfrm>
            <a:off x="891314" y="4941168"/>
            <a:ext cx="8105574" cy="1195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20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4716016" y="4830080"/>
            <a:ext cx="3960440" cy="1195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Тарасова Оксана Викторовна,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 МБДОУ№53</a:t>
            </a:r>
          </a:p>
          <a:p>
            <a:pPr algn="r"/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519" y="332656"/>
            <a:ext cx="7886700" cy="7596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Команда проекта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22555" y="1084701"/>
            <a:ext cx="663787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2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уководитель проекта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2000" dirty="0" smtClean="0"/>
              <a:t>Тарасова </a:t>
            </a:r>
            <a:r>
              <a:rPr lang="ru-RU" sz="2000" dirty="0"/>
              <a:t>О.В. </a:t>
            </a:r>
            <a:r>
              <a:rPr lang="ru-RU" sz="2000" dirty="0" smtClean="0"/>
              <a:t>, воспитатель</a:t>
            </a: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59493" y="5326081"/>
            <a:ext cx="604882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2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Куратор:</a:t>
            </a:r>
            <a:endParaRPr lang="ru-RU" sz="2000" dirty="0">
              <a:solidFill>
                <a:srgbClr val="00206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6664" y="29249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36664" y="3131496"/>
            <a:ext cx="47016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2000" dirty="0" smtClean="0">
                <a:solidFill>
                  <a:prstClr val="black"/>
                </a:solidFill>
              </a:rPr>
              <a:t>Хусаинова Н.Н. </a:t>
            </a:r>
            <a:r>
              <a:rPr lang="ru-RU" sz="2000" dirty="0" smtClean="0">
                <a:solidFill>
                  <a:prstClr val="black"/>
                </a:solidFill>
              </a:rPr>
              <a:t>, воспитатель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22" name="Рисунок 21" descr="D:\Оксана\Изображения\я\Тарасова О В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5" y="775642"/>
            <a:ext cx="1123989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03847" y="5338317"/>
            <a:ext cx="5030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2000" dirty="0">
                <a:solidFill>
                  <a:prstClr val="black"/>
                </a:solidFill>
              </a:rPr>
              <a:t>Фоминых Л.В., старший воспитатель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9" y="4745126"/>
            <a:ext cx="1214554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Коллектив ФОТО\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2" r="18352" b="33041"/>
          <a:stretch/>
        </p:blipFill>
        <p:spPr bwMode="auto">
          <a:xfrm>
            <a:off x="590825" y="2726902"/>
            <a:ext cx="1187688" cy="182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0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Паспорт проекта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540007" cy="604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0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7434" y="16157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Карта потока создания ценности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(текущего состояния)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/>
              <a:t>процесса оптимизации временных </a:t>
            </a:r>
            <a:r>
              <a:rPr lang="ru-RU" sz="1600" dirty="0"/>
              <a:t>затрат подготовки детей к продуктивным видам деятельности посредством доски </a:t>
            </a:r>
            <a:r>
              <a:rPr lang="ru-RU" sz="1600" dirty="0" smtClean="0"/>
              <a:t>задач</a:t>
            </a:r>
            <a:br>
              <a:rPr lang="ru-RU" sz="1600" dirty="0" smtClean="0"/>
            </a:br>
            <a:r>
              <a:rPr lang="ru-RU" sz="1600" dirty="0" smtClean="0"/>
              <a:t>дата</a:t>
            </a:r>
            <a:r>
              <a:rPr lang="ru-RU" sz="1600" b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с 08.09.22. по </a:t>
            </a:r>
            <a:r>
              <a:rPr lang="ru-RU" sz="1600" dirty="0" smtClean="0"/>
              <a:t>16.09.22г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172670"/>
              </p:ext>
            </p:extLst>
          </p:nvPr>
        </p:nvGraphicFramePr>
        <p:xfrm>
          <a:off x="205078" y="4581128"/>
          <a:ext cx="8587800" cy="1899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561">
                  <a:extLst>
                    <a:ext uri="{9D8B030D-6E8A-4147-A177-3AD203B41FA5}">
                      <a16:colId xmlns="" xmlns:a16="http://schemas.microsoft.com/office/drawing/2014/main" val="3535992974"/>
                    </a:ext>
                  </a:extLst>
                </a:gridCol>
                <a:gridCol w="8119239">
                  <a:extLst>
                    <a:ext uri="{9D8B030D-6E8A-4147-A177-3AD203B41FA5}">
                      <a16:colId xmlns="" xmlns:a16="http://schemas.microsoft.com/office/drawing/2014/main" val="115246339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Перечень потерь/проблем</a:t>
                      </a:r>
                      <a:endParaRPr lang="ru-R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2090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160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altLang="ru-RU" sz="1600" kern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60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системы   в</a:t>
                      </a:r>
                      <a:r>
                        <a:rPr lang="ru-RU" altLang="ru-RU" sz="1600" kern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60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процессе назначения дежурных</a:t>
                      </a:r>
                      <a:endParaRPr lang="ru-RU" sz="1600" b="1" kern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194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kern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Обучающиеся путаются,</a:t>
                      </a:r>
                      <a:r>
                        <a:rPr lang="ru-RU" sz="1600" b="0" kern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забывают какие материалы необходимы</a:t>
                      </a:r>
                      <a:endParaRPr lang="ru-RU" sz="1600" b="1" kern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106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Длительное время выполнения, лишние движения, переспрашивания.</a:t>
                      </a:r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Несогласованность действий дежурных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113393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 rot="16200000">
            <a:off x="-425212" y="2174063"/>
            <a:ext cx="109505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вход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649376"/>
              </p:ext>
            </p:extLst>
          </p:nvPr>
        </p:nvGraphicFramePr>
        <p:xfrm>
          <a:off x="353149" y="1916832"/>
          <a:ext cx="1607821" cy="2126626"/>
        </p:xfrm>
        <a:graphic>
          <a:graphicData uri="http://schemas.openxmlformats.org/drawingml/2006/table">
            <a:tbl>
              <a:tblPr/>
              <a:tblGrid>
                <a:gridCol w="1607821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16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Воспитатель</a:t>
                      </a: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66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Распределяет</a:t>
                      </a:r>
                      <a:r>
                        <a:rPr lang="ru-RU" sz="1600" baseline="0" dirty="0" smtClean="0"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 обязанности по дежурству между детьми группы </a:t>
                      </a:r>
                      <a:endParaRPr lang="ru-RU" sz="1600" dirty="0"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0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1-2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 минуты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9" name="Штриховая стрелка вправо 8"/>
          <p:cNvSpPr/>
          <p:nvPr/>
        </p:nvSpPr>
        <p:spPr>
          <a:xfrm>
            <a:off x="2043936" y="2580661"/>
            <a:ext cx="378499" cy="1524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318026"/>
              </p:ext>
            </p:extLst>
          </p:nvPr>
        </p:nvGraphicFramePr>
        <p:xfrm>
          <a:off x="4922153" y="1920136"/>
          <a:ext cx="1547812" cy="2094802"/>
        </p:xfrm>
        <a:graphic>
          <a:graphicData uri="http://schemas.openxmlformats.org/drawingml/2006/table">
            <a:tbl>
              <a:tblPr/>
              <a:tblGrid>
                <a:gridCol w="1547812"/>
              </a:tblGrid>
              <a:tr h="356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Воспитатель</a:t>
                      </a:r>
                    </a:p>
                  </a:txBody>
                  <a:tcPr marL="68619" marR="686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145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Объясняет обязанности каждому дежурному.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619" marR="686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77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1-2 минуты</a:t>
                      </a:r>
                    </a:p>
                  </a:txBody>
                  <a:tcPr marL="68619" marR="686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1887"/>
              </p:ext>
            </p:extLst>
          </p:nvPr>
        </p:nvGraphicFramePr>
        <p:xfrm>
          <a:off x="2555776" y="1920136"/>
          <a:ext cx="1944216" cy="2103613"/>
        </p:xfrm>
        <a:graphic>
          <a:graphicData uri="http://schemas.openxmlformats.org/drawingml/2006/table">
            <a:tbl>
              <a:tblPr/>
              <a:tblGrid>
                <a:gridCol w="1944216"/>
              </a:tblGrid>
              <a:tr h="356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Воспитатель</a:t>
                      </a:r>
                    </a:p>
                  </a:txBody>
                  <a:tcPr marL="68600" marR="6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3672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Объясняет дежурным какие материалы необходимы для продуктивной</a:t>
                      </a:r>
                      <a:r>
                        <a:rPr lang="ru-RU" sz="1600" baseline="0" dirty="0" smtClean="0"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1600" dirty="0"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3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2-3 минуты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575849"/>
              </p:ext>
            </p:extLst>
          </p:nvPr>
        </p:nvGraphicFramePr>
        <p:xfrm>
          <a:off x="6879675" y="1938335"/>
          <a:ext cx="1458913" cy="1525899"/>
        </p:xfrm>
        <a:graphic>
          <a:graphicData uri="http://schemas.openxmlformats.org/drawingml/2006/table">
            <a:tbl>
              <a:tblPr/>
              <a:tblGrid>
                <a:gridCol w="1458913"/>
              </a:tblGrid>
              <a:tr h="357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Обучающиеся</a:t>
                      </a:r>
                    </a:p>
                  </a:txBody>
                  <a:tcPr marL="68600" marR="6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888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Выполняют поручения</a:t>
                      </a:r>
                      <a:endParaRPr lang="ru-RU" sz="1600" dirty="0"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8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5-7 минут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5" name="Штриховая стрелка вправо 14"/>
          <p:cNvSpPr/>
          <p:nvPr/>
        </p:nvSpPr>
        <p:spPr>
          <a:xfrm>
            <a:off x="4498978" y="2602170"/>
            <a:ext cx="378499" cy="1524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6501176" y="2613845"/>
            <a:ext cx="378499" cy="1524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7917875" y="2273628"/>
            <a:ext cx="14027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выход</a:t>
            </a:r>
          </a:p>
        </p:txBody>
      </p:sp>
      <p:sp>
        <p:nvSpPr>
          <p:cNvPr id="17" name="6-конечная звезда 16"/>
          <p:cNvSpPr/>
          <p:nvPr/>
        </p:nvSpPr>
        <p:spPr>
          <a:xfrm rot="455288">
            <a:off x="1697534" y="1614071"/>
            <a:ext cx="692802" cy="756465"/>
          </a:xfrm>
          <a:prstGeom prst="star6">
            <a:avLst/>
          </a:prstGeom>
          <a:solidFill>
            <a:srgbClr val="FF99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6-конечная звезда 17"/>
          <p:cNvSpPr/>
          <p:nvPr/>
        </p:nvSpPr>
        <p:spPr>
          <a:xfrm>
            <a:off x="4154178" y="1485615"/>
            <a:ext cx="1016112" cy="1067632"/>
          </a:xfrm>
          <a:prstGeom prst="star6">
            <a:avLst/>
          </a:prstGeom>
          <a:solidFill>
            <a:srgbClr val="FF99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9" name="6-конечная звезда 18"/>
          <p:cNvSpPr/>
          <p:nvPr/>
        </p:nvSpPr>
        <p:spPr>
          <a:xfrm rot="1209192">
            <a:off x="6200962" y="1431592"/>
            <a:ext cx="932454" cy="1097990"/>
          </a:xfrm>
          <a:prstGeom prst="star6">
            <a:avLst/>
          </a:prstGeom>
          <a:solidFill>
            <a:srgbClr val="FF99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3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90425" y="3674531"/>
            <a:ext cx="2202279" cy="6480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 минут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41805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Пирамида проблем</a:t>
            </a:r>
            <a:endParaRPr lang="ru-RU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51023033"/>
              </p:ext>
            </p:extLst>
          </p:nvPr>
        </p:nvGraphicFramePr>
        <p:xfrm>
          <a:off x="395537" y="908720"/>
          <a:ext cx="5256583" cy="5466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6-конечная звезда 7"/>
          <p:cNvSpPr/>
          <p:nvPr/>
        </p:nvSpPr>
        <p:spPr>
          <a:xfrm rot="20585422">
            <a:off x="1339894" y="5300934"/>
            <a:ext cx="692802" cy="756465"/>
          </a:xfrm>
          <a:prstGeom prst="star6">
            <a:avLst/>
          </a:prstGeom>
          <a:solidFill>
            <a:srgbClr val="FF99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6-конечная звезда 8"/>
          <p:cNvSpPr/>
          <p:nvPr/>
        </p:nvSpPr>
        <p:spPr>
          <a:xfrm rot="20585422">
            <a:off x="2512463" y="4802576"/>
            <a:ext cx="682530" cy="827914"/>
          </a:xfrm>
          <a:prstGeom prst="star6">
            <a:avLst/>
          </a:prstGeom>
          <a:solidFill>
            <a:srgbClr val="FF99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6-конечная звезда 9"/>
          <p:cNvSpPr/>
          <p:nvPr/>
        </p:nvSpPr>
        <p:spPr>
          <a:xfrm rot="1209192">
            <a:off x="3737011" y="4960996"/>
            <a:ext cx="751424" cy="806971"/>
          </a:xfrm>
          <a:prstGeom prst="star6">
            <a:avLst/>
          </a:prstGeom>
          <a:solidFill>
            <a:srgbClr val="FF99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3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9003" y="2097722"/>
            <a:ext cx="1449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Федеральный </a:t>
            </a:r>
          </a:p>
          <a:p>
            <a:pPr algn="ctr"/>
            <a:r>
              <a:rPr lang="ru-RU" sz="1600" dirty="0" smtClean="0"/>
              <a:t>уровень</a:t>
            </a:r>
            <a:endParaRPr lang="ru-RU" sz="1600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364128" y="1268760"/>
            <a:ext cx="3531840" cy="972978"/>
          </a:xfrm>
          <a:prstGeom prst="wedgeRoundRectCallout">
            <a:avLst>
              <a:gd name="adj1" fmla="val -65911"/>
              <a:gd name="adj2" fmla="val 309732"/>
              <a:gd name="adj3" fmla="val 16667"/>
            </a:avLst>
          </a:prstGeom>
          <a:solidFill>
            <a:srgbClr val="FF99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kern="0" dirty="0">
                <a:solidFill>
                  <a:schemeClr val="tx1"/>
                </a:solidFill>
                <a:cs typeface="Times New Roman" panose="02020603050405020304" pitchFamily="18" charset="0"/>
              </a:rPr>
              <a:t>Отсутствие системы   в процессе назначения дежурных</a:t>
            </a:r>
            <a:endParaRPr lang="ru-RU" b="1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940192" y="3356992"/>
            <a:ext cx="2955776" cy="972978"/>
          </a:xfrm>
          <a:prstGeom prst="wedgeRoundRectCallout">
            <a:avLst>
              <a:gd name="adj1" fmla="val -77539"/>
              <a:gd name="adj2" fmla="val 159667"/>
              <a:gd name="adj3" fmla="val 16667"/>
            </a:avLst>
          </a:prstGeom>
          <a:solidFill>
            <a:srgbClr val="FF99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kern="0" dirty="0">
                <a:solidFill>
                  <a:schemeClr val="tx1"/>
                </a:solidFill>
                <a:cs typeface="Times New Roman" panose="02020603050405020304" pitchFamily="18" charset="0"/>
              </a:rPr>
              <a:t>Отсутствие </a:t>
            </a:r>
            <a:r>
              <a:rPr lang="ru-RU" altLang="ru-RU" kern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алгоритма действий для воспитателя</a:t>
            </a:r>
            <a:endParaRPr lang="ru-RU" b="1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106330" y="4931247"/>
            <a:ext cx="2955776" cy="972978"/>
          </a:xfrm>
          <a:prstGeom prst="wedgeRoundRectCallout">
            <a:avLst>
              <a:gd name="adj1" fmla="val -78537"/>
              <a:gd name="adj2" fmla="val 3540"/>
              <a:gd name="adj3" fmla="val 16667"/>
            </a:avLst>
          </a:prstGeom>
          <a:solidFill>
            <a:srgbClr val="FF99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Отсутствие алгоритма действий для обучающихся</a:t>
            </a:r>
            <a:endParaRPr lang="ru-RU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проблем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424626"/>
              </p:ext>
            </p:extLst>
          </p:nvPr>
        </p:nvGraphicFramePr>
        <p:xfrm>
          <a:off x="179512" y="980728"/>
          <a:ext cx="8784976" cy="4599432"/>
        </p:xfrm>
        <a:graphic>
          <a:graphicData uri="http://schemas.openxmlformats.org/drawingml/2006/table">
            <a:tbl>
              <a:tblPr/>
              <a:tblGrid>
                <a:gridCol w="3280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0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38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3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43575" marR="4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+mj-lt"/>
                          <a:ea typeface="Calibri"/>
                          <a:cs typeface="Times New Roman"/>
                        </a:rPr>
                        <a:t>Проблема</a:t>
                      </a:r>
                      <a:endParaRPr lang="ru-RU" sz="1600" i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5" marR="43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+mj-lt"/>
                          <a:ea typeface="Calibri"/>
                          <a:cs typeface="Times New Roman"/>
                        </a:rPr>
                        <a:t>Причины</a:t>
                      </a:r>
                      <a:endParaRPr lang="ru-RU" sz="1600" i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5" marR="43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+mj-lt"/>
                          <a:ea typeface="Calibri"/>
                          <a:cs typeface="Times New Roman"/>
                        </a:rPr>
                        <a:t>Способ решения</a:t>
                      </a:r>
                      <a:endParaRPr lang="ru-RU" sz="1600" i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5" marR="43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Экономия времени, мин.</a:t>
                      </a:r>
                      <a:endParaRPr lang="ru-RU" sz="1600" i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75" marR="4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868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43575" marR="43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600" b="0" i="0" kern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выбор дежурных уходит много времени</a:t>
                      </a:r>
                      <a:endParaRPr lang="ru-RU" sz="1600" b="1" i="0" kern="0" dirty="0" smtClean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+mj-lt"/>
                        </a:rPr>
                        <a:t>Нет системы ,</a:t>
                      </a:r>
                      <a:r>
                        <a:rPr lang="ru-RU" sz="1600" i="0" baseline="0" dirty="0" smtClean="0">
                          <a:latin typeface="+mj-lt"/>
                        </a:rPr>
                        <a:t> многие дети хотят дежурить, спорят.</a:t>
                      </a:r>
                      <a:endParaRPr lang="ru-RU" sz="1600" i="0" dirty="0">
                        <a:latin typeface="+mj-lt"/>
                      </a:endParaRPr>
                    </a:p>
                  </a:txBody>
                  <a:tcPr marL="43575" marR="4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Разработать график</a:t>
                      </a:r>
                      <a:r>
                        <a:rPr lang="ru-RU" sz="1600" i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дежурств,</a:t>
                      </a:r>
                      <a:r>
                        <a:rPr lang="ru-RU" sz="1600" i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600" i="0" dirty="0" smtClean="0">
                          <a:latin typeface="+mj-lt"/>
                        </a:rPr>
                        <a:t>рганизовать уголок дежурств</a:t>
                      </a:r>
                      <a:r>
                        <a:rPr lang="ru-RU" sz="1600" i="0" baseline="0" dirty="0" smtClean="0">
                          <a:latin typeface="+mj-lt"/>
                        </a:rPr>
                        <a:t> </a:t>
                      </a:r>
                      <a:r>
                        <a:rPr lang="ru-RU" sz="1600" i="0" dirty="0" smtClean="0">
                          <a:latin typeface="+mj-lt"/>
                        </a:rPr>
                        <a:t> с фотографиями детей</a:t>
                      </a:r>
                      <a:endParaRPr lang="ru-RU" sz="1600" i="0" dirty="0">
                        <a:latin typeface="+mj-lt"/>
                      </a:endParaRPr>
                    </a:p>
                  </a:txBody>
                  <a:tcPr marL="43575" marR="4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+mj-lt"/>
                        </a:rPr>
                        <a:t>1-2 минуты</a:t>
                      </a:r>
                      <a:endParaRPr lang="ru-RU" sz="1600" i="0" dirty="0">
                        <a:latin typeface="+mj-lt"/>
                      </a:endParaRPr>
                    </a:p>
                  </a:txBody>
                  <a:tcPr marL="43575" marR="4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385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43575" marR="43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Обучающиеся путаются,</a:t>
                      </a:r>
                      <a:r>
                        <a:rPr lang="ru-RU" sz="1600" b="0" i="0" kern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забывают какие необходимы материалы.</a:t>
                      </a:r>
                      <a:endParaRPr lang="ru-RU" sz="1600" b="1" i="0" kern="0" dirty="0" smtClean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endParaRPr lang="ru-RU" sz="1600" i="0" dirty="0">
                        <a:latin typeface="+mj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latin typeface="+mj-lt"/>
                          <a:cs typeface="Times New Roman" panose="02020603050405020304" pitchFamily="18" charset="0"/>
                        </a:rPr>
                        <a:t>Неумение</a:t>
                      </a:r>
                      <a:r>
                        <a:rPr lang="ru-RU" sz="1600" b="0" i="0" baseline="0" dirty="0" smtClean="0">
                          <a:latin typeface="+mj-lt"/>
                          <a:cs typeface="Times New Roman" panose="02020603050405020304" pitchFamily="18" charset="0"/>
                        </a:rPr>
                        <a:t>  обучающегося </a:t>
                      </a: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планировать свои действия, определять</a:t>
                      </a:r>
                      <a:r>
                        <a:rPr lang="ru-RU" sz="160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зону ответственности</a:t>
                      </a:r>
                      <a:endParaRPr lang="ru-RU" sz="1600" i="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43575" marR="4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baseline="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baseline="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baseline="0" dirty="0" smtClean="0">
                          <a:latin typeface="+mj-lt"/>
                          <a:cs typeface="Times New Roman" panose="02020603050405020304" pitchFamily="18" charset="0"/>
                        </a:rPr>
                        <a:t>Разработать «Доску задач», которая  позволит </a:t>
                      </a:r>
                      <a:r>
                        <a:rPr lang="ru-RU" sz="160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детям определить  какие материалы необходимы для продуктивной деятельности и </a:t>
                      </a:r>
                      <a:r>
                        <a:rPr lang="ru-RU" sz="1600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кто</a:t>
                      </a:r>
                      <a:r>
                        <a:rPr lang="ru-RU" sz="1600" i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из дежурных их подготовит</a:t>
                      </a:r>
                      <a:endParaRPr lang="ru-RU" sz="1600" b="1" i="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+mj-lt"/>
                        </a:rPr>
                        <a:t> 8-10 минут</a:t>
                      </a:r>
                      <a:endParaRPr lang="ru-RU" sz="1600" i="0" dirty="0">
                        <a:latin typeface="+mj-lt"/>
                      </a:endParaRPr>
                    </a:p>
                  </a:txBody>
                  <a:tcPr marL="43575" marR="43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44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Franklin Gothic Medium" pitchFamily="34" charset="0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43575" marR="43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Длительное время выполнения, лишние движения, переспрашивания.</a:t>
                      </a:r>
                      <a:r>
                        <a:rPr lang="ru-RU" sz="1600" i="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600" i="0" kern="1200" dirty="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Несогласованность действий дежурных.</a:t>
                      </a:r>
                    </a:p>
                    <a:p>
                      <a:endParaRPr lang="ru-RU" sz="1600" i="0" dirty="0">
                        <a:latin typeface="+mj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/>
                    </a:p>
                  </a:txBody>
                  <a:tcPr marL="43575" marR="4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/>
                    </a:p>
                  </a:txBody>
                  <a:tcPr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43575" marR="4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5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мероприятий по устранению проблем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61665"/>
              </p:ext>
            </p:extLst>
          </p:nvPr>
        </p:nvGraphicFramePr>
        <p:xfrm>
          <a:off x="378451" y="908719"/>
          <a:ext cx="8490541" cy="492553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49133"/>
                <a:gridCol w="1872208"/>
                <a:gridCol w="1368152"/>
                <a:gridCol w="1224136"/>
                <a:gridCol w="1878467"/>
                <a:gridCol w="1698445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п/п</a:t>
                      </a:r>
                      <a:endParaRPr lang="ru-RU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Мероприятие по решению</a:t>
                      </a:r>
                      <a:r>
                        <a:rPr lang="ru-RU" sz="1600" baseline="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проблемы</a:t>
                      </a:r>
                      <a:endParaRPr lang="ru-RU" sz="1600" dirty="0" smtClean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Ф.И.О., должность исполнителя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Сроки выполнения</a:t>
                      </a:r>
                    </a:p>
                    <a:p>
                      <a:pPr algn="ctr"/>
                      <a:endParaRPr lang="ru-RU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Документ, подтверждающий выполнение работы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Статус выполнения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</a:tr>
              <a:tr h="10835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Составление графика дежурств</a:t>
                      </a:r>
                      <a:endParaRPr lang="ru-RU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Тарасова О.В.</a:t>
                      </a:r>
                      <a:endParaRPr lang="ru-RU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3.10.22.</a:t>
                      </a:r>
                      <a:endParaRPr lang="ru-RU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Выполнен</a:t>
                      </a:r>
                      <a:endParaRPr lang="ru-RU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66">
                        <a:alpha val="20000"/>
                      </a:srgbClr>
                    </a:solidFill>
                  </a:tcPr>
                </a:tc>
              </a:tr>
              <a:tr h="12207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 уголка дежурств</a:t>
                      </a:r>
                      <a:r>
                        <a:rPr lang="ru-RU" sz="1600" baseline="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 фотографиями</a:t>
                      </a:r>
                      <a:endParaRPr lang="ru-RU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Тарасова О.В.</a:t>
                      </a:r>
                    </a:p>
                    <a:p>
                      <a:endParaRPr lang="ru-RU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5.10.22.-</a:t>
                      </a:r>
                      <a:r>
                        <a:rPr lang="ru-RU" sz="1600" baseline="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7.10.22.</a:t>
                      </a:r>
                      <a:endParaRPr lang="ru-RU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Выполнен</a:t>
                      </a:r>
                    </a:p>
                    <a:p>
                      <a:endParaRPr lang="ru-RU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Изготовление карточек для доски задач с изображением необходимых материалов</a:t>
                      </a:r>
                      <a:endParaRPr lang="ru-RU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Тарасова О.В.</a:t>
                      </a:r>
                    </a:p>
                    <a:p>
                      <a:endParaRPr lang="ru-RU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10.10.22.-14.10.22.</a:t>
                      </a:r>
                      <a:endParaRPr lang="ru-RU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Выполнен</a:t>
                      </a:r>
                    </a:p>
                    <a:p>
                      <a:endParaRPr lang="ru-RU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Оксана\Desktop\P1130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182" y="3066708"/>
            <a:ext cx="1296144" cy="113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ксана\Desktop\P1130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027" y="4365104"/>
            <a:ext cx="171445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Оксана\Desktop\P11307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430" y="2049764"/>
            <a:ext cx="1403648" cy="101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56207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Карта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потока создания ценности </a:t>
            </a:r>
            <a:b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(идеального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состояния) процесса оптимизации временных затрат подготовки детей к продуктивным видам деятельности посредством доски задач . «</a:t>
            </a: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стало» </a:t>
            </a: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 </a:t>
            </a:r>
            <a:r>
              <a:rPr lang="ru-RU" sz="1800" b="1" dirty="0" smtClean="0"/>
              <a:t>28.10.22г</a:t>
            </a:r>
            <a:endParaRPr lang="ru-RU" sz="1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416371"/>
              </p:ext>
            </p:extLst>
          </p:nvPr>
        </p:nvGraphicFramePr>
        <p:xfrm>
          <a:off x="899592" y="1957409"/>
          <a:ext cx="1440160" cy="2027703"/>
        </p:xfrm>
        <a:graphic>
          <a:graphicData uri="http://schemas.openxmlformats.org/drawingml/2006/table">
            <a:tbl>
              <a:tblPr/>
              <a:tblGrid>
                <a:gridCol w="1440160"/>
              </a:tblGrid>
              <a:tr h="318931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16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Воспитатель</a:t>
                      </a: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00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Выставляет фотографии  дежурных 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уголке дежурств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до 1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 минуты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953615"/>
              </p:ext>
            </p:extLst>
          </p:nvPr>
        </p:nvGraphicFramePr>
        <p:xfrm>
          <a:off x="6552332" y="1928806"/>
          <a:ext cx="1656184" cy="1936600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</a:t>
                      </a:r>
                    </a:p>
                  </a:txBody>
                  <a:tcPr marL="68619" marR="686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1252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Выполняют поручения согласно доске задач</a:t>
                      </a:r>
                    </a:p>
                  </a:txBody>
                  <a:tcPr marL="68619" marR="686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03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3-5 минут</a:t>
                      </a:r>
                    </a:p>
                  </a:txBody>
                  <a:tcPr marL="68619" marR="686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211013"/>
              </p:ext>
            </p:extLst>
          </p:nvPr>
        </p:nvGraphicFramePr>
        <p:xfrm>
          <a:off x="3275856" y="1928806"/>
          <a:ext cx="2160240" cy="2308119"/>
        </p:xfrm>
        <a:graphic>
          <a:graphicData uri="http://schemas.openxmlformats.org/drawingml/2006/table">
            <a:tbl>
              <a:tblPr/>
              <a:tblGrid>
                <a:gridCol w="2160240"/>
              </a:tblGrid>
              <a:tr h="318931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16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Воспитатель</a:t>
                      </a: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369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Выставляет на доске задач каточки с изображением необходимого материала и действий каждого дежурного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До 1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 минуты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 rot="16200000">
            <a:off x="-316693" y="2245501"/>
            <a:ext cx="109505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вход</a:t>
            </a: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8107642" y="2210030"/>
            <a:ext cx="930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выход</a:t>
            </a:r>
            <a:endParaRPr lang="ru-RU" dirty="0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2555776" y="2323933"/>
            <a:ext cx="378499" cy="1524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5868144" y="2394695"/>
            <a:ext cx="378499" cy="1524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33196" y="4581128"/>
            <a:ext cx="3024560" cy="8068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Достигнутые результаты</a:t>
            </a:r>
            <a:endParaRPr lang="ru-RU" sz="20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992057"/>
              </p:ext>
            </p:extLst>
          </p:nvPr>
        </p:nvGraphicFramePr>
        <p:xfrm>
          <a:off x="539552" y="980728"/>
          <a:ext cx="7992888" cy="22303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4296"/>
                <a:gridCol w="2664296"/>
                <a:gridCol w="266429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Было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Стало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Результат /эффекты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 минут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 минут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Время подготовки к продуктивным видам деятельности сократилось в 2 раза 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Исключены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лишние действия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воспитанников и педагогов.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883773777"/>
              </p:ext>
            </p:extLst>
          </p:nvPr>
        </p:nvGraphicFramePr>
        <p:xfrm>
          <a:off x="1043608" y="3068960"/>
          <a:ext cx="686292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56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420</Words>
  <Application>Microsoft Office PowerPoint</Application>
  <PresentationFormat>Экран (4:3)</PresentationFormat>
  <Paragraphs>125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бюджетное дошкольное образовательное учреждение "Детский сад № 53» Ленинск-Кузнецкий ГО </vt:lpstr>
      <vt:lpstr>Команда проекта</vt:lpstr>
      <vt:lpstr>Паспорт проекта</vt:lpstr>
      <vt:lpstr>Карта потока создания ценности  (текущего состояния)  процесса оптимизации временных затрат подготовки детей к продуктивным видам деятельности посредством доски задач дата с 08.09.22. по 16.09.22г</vt:lpstr>
      <vt:lpstr>Пирамида проблем</vt:lpstr>
      <vt:lpstr>Анализ проблем</vt:lpstr>
      <vt:lpstr>План мероприятий по устранению проблем</vt:lpstr>
      <vt:lpstr>  Карта потока создания ценности  (идеального состояния) процесса оптимизации временных затрат подготовки детей к продуктивным видам деятельности посредством доски задач . «Как стало»  дата 28.10.22г</vt:lpstr>
      <vt:lpstr>Достигнутые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"Детский сад № 53» Ленинск-Кузнецкий ГО</dc:title>
  <dc:creator>Оксана</dc:creator>
  <cp:lastModifiedBy>123</cp:lastModifiedBy>
  <cp:revision>51</cp:revision>
  <dcterms:created xsi:type="dcterms:W3CDTF">2022-12-12T12:12:03Z</dcterms:created>
  <dcterms:modified xsi:type="dcterms:W3CDTF">2023-03-07T06:46:37Z</dcterms:modified>
</cp:coreProperties>
</file>